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8" r:id="rId13"/>
    <p:sldId id="309" r:id="rId14"/>
    <p:sldId id="310" r:id="rId15"/>
    <p:sldId id="311" r:id="rId16"/>
    <p:sldId id="312" r:id="rId17"/>
    <p:sldId id="30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E61"/>
    <a:srgbClr val="BF363D"/>
    <a:srgbClr val="E6E6E6"/>
    <a:srgbClr val="EDC1C3"/>
    <a:srgbClr val="223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0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0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0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9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14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03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0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0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8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4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A6D4-79A2-4A99-9C85-0158DAD1072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4"/>
          <a:stretch/>
        </p:blipFill>
        <p:spPr>
          <a:xfrm>
            <a:off x="4731488" y="0"/>
            <a:ext cx="7460512" cy="46327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" y="0"/>
            <a:ext cx="5529263" cy="6858000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27383" y="2580055"/>
            <a:ext cx="11034712" cy="4299736"/>
          </a:xfrm>
          <a:prstGeom prst="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Итоговое сочинение/изложение</a:t>
            </a:r>
          </a:p>
          <a:p>
            <a:pPr algn="ctr"/>
            <a:endParaRPr lang="ru-RU" sz="4400" dirty="0"/>
          </a:p>
          <a:p>
            <a:pPr algn="ctr"/>
            <a:endParaRPr lang="ru-RU" sz="4400" dirty="0" smtClean="0"/>
          </a:p>
          <a:p>
            <a:pPr algn="ctr"/>
            <a:endParaRPr lang="ru-RU" sz="4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63040" y="2961103"/>
            <a:ext cx="10247021" cy="11314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3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43551" y="5734055"/>
            <a:ext cx="6648449" cy="956456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800"/>
              </a:lnSpc>
            </a:pP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4" y="286080"/>
            <a:ext cx="1246948" cy="15046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76526" y="5548317"/>
            <a:ext cx="9520237" cy="185738"/>
          </a:xfrm>
          <a:prstGeom prst="rect">
            <a:avLst/>
          </a:prstGeom>
          <a:solidFill>
            <a:srgbClr val="E6E8EA"/>
          </a:solidFill>
          <a:ln>
            <a:solidFill>
              <a:srgbClr val="E6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81187" y="172417"/>
            <a:ext cx="3571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ГОУ ДПО ТО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«ИНСТИТУТ ПОВЫШЕНИЯ КВАЛИФИКАЦИИ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ПРОФЕССИОНАЛЬНОЙ ПЕРЕПОДГОТОВКИ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РАБОТНИКОВ ОБРАЗОВАНИЯ ТУЛЬСКОЙ ОБЛАСТИ»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976438" y="1016054"/>
            <a:ext cx="3205162" cy="47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97858" y="1064398"/>
            <a:ext cx="224612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spc="15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Инновационность</a:t>
            </a:r>
          </a:p>
          <a:p>
            <a:pPr>
              <a:lnSpc>
                <a:spcPts val="1800"/>
              </a:lnSpc>
            </a:pPr>
            <a:r>
              <a:rPr lang="ru-RU" b="1" spc="15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Профессионализм</a:t>
            </a:r>
          </a:p>
          <a:p>
            <a:pPr>
              <a:lnSpc>
                <a:spcPts val="1800"/>
              </a:lnSpc>
            </a:pPr>
            <a:r>
              <a:rPr lang="ru-RU" b="1" spc="15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Качество</a:t>
            </a:r>
            <a:endParaRPr lang="ru-RU" b="1" spc="1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008644" y="450056"/>
            <a:ext cx="183356" cy="1490663"/>
          </a:xfrm>
          <a:prstGeom prst="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04322" y="5737913"/>
            <a:ext cx="6096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УШАКОВ С,И.</a:t>
            </a:r>
            <a:r>
              <a:rPr lang="ru-RU" b="1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 учебно-методической работе отдела статистических исследований центра статистики, мониторинга и проведения ГИА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371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656" y="116632"/>
            <a:ext cx="6377940" cy="129302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3A3E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Сводная ведомость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268761"/>
            <a:ext cx="9144000" cy="4195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59496" y="-20816"/>
            <a:ext cx="10632504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8360" y="5589240"/>
            <a:ext cx="7955280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отчетные комплекты можно самостоятельно распечатать через Планирование, либо из сборника форм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74142" cy="5589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-1"/>
            <a:ext cx="1559497" cy="6858001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6" y="94888"/>
            <a:ext cx="1246948" cy="15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44449"/>
            <a:ext cx="12192000" cy="69024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76515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Список участников итогового сочинения/изложения в ОО (ИС_04)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279"/>
            <a:ext cx="12192000" cy="5727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44449"/>
            <a:ext cx="12192000" cy="69024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-31343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Ведомость проведения итогового сочинения/изложения в учебном </a:t>
            </a:r>
            <a:r>
              <a:rPr lang="ru-RU" sz="2400" dirty="0" smtClean="0">
                <a:solidFill>
                  <a:srgbClr val="3A3E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кабинете ОО (ИС-05)</a:t>
            </a:r>
            <a:endParaRPr lang="ru-RU" sz="2400" dirty="0">
              <a:solidFill>
                <a:srgbClr val="3A3E6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8360"/>
            <a:ext cx="12192000" cy="5898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8" y="-44449"/>
            <a:ext cx="938216" cy="13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44449"/>
            <a:ext cx="12192000" cy="69024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Ведомость проведения итогового сочинения/изложения в учебном кабинете ОО (ИС-05)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57400"/>
            <a:ext cx="12229196" cy="480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8" y="-44449"/>
            <a:ext cx="938216" cy="13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44449"/>
            <a:ext cx="12192000" cy="69024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9650" y="-1"/>
            <a:ext cx="7248525" cy="81301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проверки итогового сочинения/изложения (ИС-06)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06007" cy="6868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200" y="823501"/>
            <a:ext cx="7525800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44449"/>
            <a:ext cx="12192000" cy="69024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784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Ведомость коррекции персональных данных участников итогового сочинения/изложения (ИС-07)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90869"/>
            <a:ext cx="12192000" cy="5767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8" y="-44449"/>
            <a:ext cx="938216" cy="13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4"/>
          <a:stretch/>
        </p:blipFill>
        <p:spPr>
          <a:xfrm>
            <a:off x="4731488" y="0"/>
            <a:ext cx="7460512" cy="46327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7288" y="2549093"/>
            <a:ext cx="11034712" cy="4299736"/>
          </a:xfrm>
          <a:prstGeom prst="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2409824"/>
            <a:ext cx="8424936" cy="18112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-1"/>
            <a:ext cx="1559497" cy="6858001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6" y="94888"/>
            <a:ext cx="1246948" cy="15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59496" y="-20816"/>
            <a:ext cx="10632504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6080" y="188640"/>
            <a:ext cx="3744416" cy="6075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 регистрации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5271156" cy="683391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24000" y="4221088"/>
            <a:ext cx="89644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32104" y="735957"/>
            <a:ext cx="3456384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Заполняется </a:t>
            </a: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участником </a:t>
            </a:r>
            <a:endParaRPr lang="ru-RU" sz="2000" dirty="0" smtClean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ru-RU" sz="2000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(Кроме поля «количество бланков записи», которое заполняется членом комиссии по завершению сочинения (изложения)в присутствии участника)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6120" y="472804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Заполняется экспертом</a:t>
            </a:r>
          </a:p>
        </p:txBody>
      </p:sp>
      <p:sp>
        <p:nvSpPr>
          <p:cNvPr id="12" name="Овал 11"/>
          <p:cNvSpPr/>
          <p:nvPr/>
        </p:nvSpPr>
        <p:spPr>
          <a:xfrm>
            <a:off x="4439816" y="1196752"/>
            <a:ext cx="663152" cy="5760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1" y="-1"/>
            <a:ext cx="1559497" cy="6858001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6" y="94888"/>
            <a:ext cx="1246948" cy="15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59496" y="-20816"/>
            <a:ext cx="10632504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0096" y="332656"/>
            <a:ext cx="3600400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16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бланки заполняются </a:t>
            </a:r>
            <a:r>
              <a:rPr lang="ru-RU" sz="1600" dirty="0" err="1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гелевыми</a:t>
            </a:r>
            <a:r>
              <a:rPr lang="ru-RU" sz="16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капиллярными ручками с чернилами черного цвета.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 итогового сочинения (изложения) должен изображать каждую цифру и букву во всех заполняемых полях бланка регистрации и верхней части бланка записи (дополнительного бланка записи), тщательно копируя образец ее написания из строки с образцами написания символов, расположенной в верхней части бланка регистрации.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Небрежное написание символов может привести к тому, что при автоматизированной обработке символ может быть распознан неправильно.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Каждое поле в бланках заполняется, начиная с первой позиции (в том числе и поля для занесения фамилии, имени и отчества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5271156" cy="683391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-1" y="-1"/>
            <a:ext cx="1559497" cy="6858001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6" y="94888"/>
            <a:ext cx="1246948" cy="15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559496" y="-20816"/>
            <a:ext cx="10632504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1705" y="3141506"/>
            <a:ext cx="3334215" cy="990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-19049"/>
            <a:ext cx="3724795" cy="15242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795" y="1"/>
            <a:ext cx="3639058" cy="1524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76320" y="11663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Бланк заполнен синей ручкой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20136" y="2978145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Бланк заполнен </a:t>
            </a:r>
            <a:r>
              <a:rPr lang="ru-RU" b="1" u="sng" dirty="0">
                <a:solidFill>
                  <a:srgbClr val="FF0000"/>
                </a:solidFill>
              </a:rPr>
              <a:t>НЕ ПО ОБРАЗЦАМ НАПИСАНИЯ </a:t>
            </a:r>
            <a:r>
              <a:rPr lang="ru-RU" b="1" dirty="0">
                <a:solidFill>
                  <a:srgbClr val="FF0000"/>
                </a:solidFill>
              </a:rPr>
              <a:t>символов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601" y="4224704"/>
            <a:ext cx="5687055" cy="22606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1" y="-1"/>
            <a:ext cx="1559497" cy="6858001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6" y="94888"/>
            <a:ext cx="1246948" cy="15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59496" y="-20816"/>
            <a:ext cx="10632504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0096" y="188640"/>
            <a:ext cx="5060454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 записи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Предназначены для оформления сочинения (изложения).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Заполняются участником: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 региона;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 вида работы (20 –сочинение, 21 – изложение);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 участника;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темы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549" y="1"/>
            <a:ext cx="5365540" cy="6806522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16200000">
            <a:off x="5231904" y="1484784"/>
            <a:ext cx="669880" cy="381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23792" y="2010648"/>
            <a:ext cx="273630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Заполнено </a:t>
            </a:r>
            <a:r>
              <a:rPr lang="ru-RU" dirty="0" err="1">
                <a:solidFill>
                  <a:srgbClr val="FF0000"/>
                </a:solidFill>
              </a:rPr>
              <a:t>автоматизированно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-1"/>
            <a:ext cx="1559497" cy="6858001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6" y="94888"/>
            <a:ext cx="1246948" cy="15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59496" y="-20816"/>
            <a:ext cx="10632504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0056" y="260648"/>
            <a:ext cx="3473584" cy="600299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Дополнительный бланк записи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549" y="1"/>
            <a:ext cx="5365540" cy="6806522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6200000">
            <a:off x="5231904" y="1484784"/>
            <a:ext cx="669880" cy="381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5489" y="1999066"/>
            <a:ext cx="1682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Заполняется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организатором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016" y="1190625"/>
            <a:ext cx="5057684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 записи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Предназначены для оформления сочинения (изложения).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Заполняются участником: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 региона;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 вида работы (20 –сочинение, 21 – изложение);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 участника;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темы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Заполняется организатором: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-Код работы (переносится с бланка ответов);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-Лист (3 – для первого </a:t>
            </a:r>
            <a:r>
              <a:rPr lang="ru-RU" sz="2000" dirty="0" err="1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доп.бланка</a:t>
            </a: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 – для второго и т.д.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" y="-1"/>
            <a:ext cx="1559497" cy="6858001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6" y="94888"/>
            <a:ext cx="1246948" cy="15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371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9398" cy="68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371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470" y="-24495"/>
            <a:ext cx="5894843" cy="68955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5" name="Фигура, имеющая форму буквы L 4"/>
          <p:cNvSpPr/>
          <p:nvPr/>
        </p:nvSpPr>
        <p:spPr>
          <a:xfrm rot="18771820">
            <a:off x="2439693" y="485481"/>
            <a:ext cx="1512168" cy="1293028"/>
          </a:xfrm>
          <a:prstGeom prst="corner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371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697" y="67876"/>
            <a:ext cx="5963616" cy="32503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697" y="3318275"/>
            <a:ext cx="5975677" cy="35189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065744" y="6749680"/>
            <a:ext cx="43924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328</Words>
  <Application>Microsoft Office PowerPoint</Application>
  <PresentationFormat>Широкоэкранный</PresentationFormat>
  <Paragraphs>52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Сводная ведомость</vt:lpstr>
      <vt:lpstr>Презентация PowerPoint</vt:lpstr>
      <vt:lpstr>Список участников итогового сочинения/изложения в ОО (ИС_04)</vt:lpstr>
      <vt:lpstr>Ведомость проведения итогового сочинения/изложения в учебном кабинете ОО (ИС-05)</vt:lpstr>
      <vt:lpstr>Ведомость проведения итогового сочинения/изложения в учебном кабинете ОО (ИС-05)</vt:lpstr>
      <vt:lpstr>Протокол проверки итогового сочинения/изложения (ИС-06)</vt:lpstr>
      <vt:lpstr>Ведомость коррекции персональных данных участников итогового сочинения/изложения (ИС-07)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Anastasiya</dc:creator>
  <cp:lastModifiedBy>Сергей И. Ушаков</cp:lastModifiedBy>
  <cp:revision>223</cp:revision>
  <dcterms:created xsi:type="dcterms:W3CDTF">2022-12-19T08:31:11Z</dcterms:created>
  <dcterms:modified xsi:type="dcterms:W3CDTF">2023-11-10T06:18:11Z</dcterms:modified>
</cp:coreProperties>
</file>